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2"/>
  </p:handoutMasterIdLst>
  <p:sldIdLst>
    <p:sldId id="256" r:id="rId2"/>
    <p:sldId id="257" r:id="rId3"/>
    <p:sldId id="258" r:id="rId4"/>
    <p:sldId id="262" r:id="rId5"/>
    <p:sldId id="260" r:id="rId6"/>
    <p:sldId id="259" r:id="rId7"/>
    <p:sldId id="267" r:id="rId8"/>
    <p:sldId id="269" r:id="rId9"/>
    <p:sldId id="270" r:id="rId10"/>
    <p:sldId id="271" r:id="rId11"/>
    <p:sldId id="272" r:id="rId12"/>
    <p:sldId id="273" r:id="rId13"/>
    <p:sldId id="275" r:id="rId14"/>
    <p:sldId id="268" r:id="rId15"/>
    <p:sldId id="264" r:id="rId16"/>
    <p:sldId id="265" r:id="rId17"/>
    <p:sldId id="261" r:id="rId18"/>
    <p:sldId id="274" r:id="rId19"/>
    <p:sldId id="266" r:id="rId20"/>
    <p:sldId id="276"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660E330C-3549-431F-B081-568B7257F5A3}" type="datetimeFigureOut">
              <a:rPr lang="en-US" smtClean="0"/>
              <a:pPr/>
              <a:t>6/2/2014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256BEB80-E041-4B82-89B5-01303B1F01C0}"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6A178D5F-2C83-4D74-93D3-D3F8B142792A}" type="datetimeFigureOut">
              <a:rPr lang="en-US" smtClean="0"/>
              <a:pPr/>
              <a:t>6/2/2014</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335775A5-DA85-4F2B-8751-58496BFAE65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A178D5F-2C83-4D74-93D3-D3F8B142792A}" type="datetimeFigureOut">
              <a:rPr lang="en-US" smtClean="0"/>
              <a:pPr/>
              <a:t>6/2/2014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35775A5-DA85-4F2B-8751-58496BFAE65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6A178D5F-2C83-4D74-93D3-D3F8B142792A}" type="datetimeFigureOut">
              <a:rPr lang="en-US" smtClean="0"/>
              <a:pPr/>
              <a:t>6/2/2014</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335775A5-DA85-4F2B-8751-58496BFAE65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A178D5F-2C83-4D74-93D3-D3F8B142792A}" type="datetimeFigureOut">
              <a:rPr lang="en-US" smtClean="0"/>
              <a:pPr/>
              <a:t>6/2/2014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35775A5-DA85-4F2B-8751-58496BFAE65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6A178D5F-2C83-4D74-93D3-D3F8B142792A}" type="datetimeFigureOut">
              <a:rPr lang="en-US" smtClean="0"/>
              <a:pPr/>
              <a:t>6/2/2014</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335775A5-DA85-4F2B-8751-58496BFAE65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A178D5F-2C83-4D74-93D3-D3F8B142792A}" type="datetimeFigureOut">
              <a:rPr lang="en-US" smtClean="0"/>
              <a:pPr/>
              <a:t>6/2/2014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35775A5-DA85-4F2B-8751-58496BFAE65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A178D5F-2C83-4D74-93D3-D3F8B142792A}" type="datetimeFigureOut">
              <a:rPr lang="en-US" smtClean="0"/>
              <a:pPr/>
              <a:t>6/2/2014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35775A5-DA85-4F2B-8751-58496BFAE65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A178D5F-2C83-4D74-93D3-D3F8B142792A}" type="datetimeFigureOut">
              <a:rPr lang="en-US" smtClean="0"/>
              <a:pPr/>
              <a:t>6/2/2014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35775A5-DA85-4F2B-8751-58496BFAE65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6A178D5F-2C83-4D74-93D3-D3F8B142792A}" type="datetimeFigureOut">
              <a:rPr lang="en-US" smtClean="0"/>
              <a:pPr/>
              <a:t>6/2/2014</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335775A5-DA85-4F2B-8751-58496BFAE65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A178D5F-2C83-4D74-93D3-D3F8B142792A}" type="datetimeFigureOut">
              <a:rPr lang="en-US" smtClean="0"/>
              <a:pPr/>
              <a:t>6/2/2014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35775A5-DA85-4F2B-8751-58496BFAE65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6A178D5F-2C83-4D74-93D3-D3F8B142792A}" type="datetimeFigureOut">
              <a:rPr lang="en-US" smtClean="0"/>
              <a:pPr/>
              <a:t>6/2/2014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35775A5-DA85-4F2B-8751-58496BFAE654}"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6A178D5F-2C83-4D74-93D3-D3F8B142792A}" type="datetimeFigureOut">
              <a:rPr lang="en-US" smtClean="0"/>
              <a:pPr/>
              <a:t>6/2/2014</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335775A5-DA85-4F2B-8751-58496BFAE65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screencast.com/t/O1t3wtrTrh" TargetMode="External"/><Relationship Id="rId2" Type="http://schemas.openxmlformats.org/officeDocument/2006/relationships/hyperlink" Target="http://www.screencast.com/t/0PUjVeObQ"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hyperlink" Target="mailto:Frances_Whaley@ivcc.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www.screencast.com/t/Arm4iTnOnr" TargetMode="External"/><Relationship Id="rId2" Type="http://schemas.openxmlformats.org/officeDocument/2006/relationships/hyperlink" Target="http://www.screencast.com/t/ENLxHNAWx"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Partnering to Picture a Plagiarism Prevention Pattern</a:t>
            </a:r>
            <a:endParaRPr lang="en-US" dirty="0"/>
          </a:p>
        </p:txBody>
      </p:sp>
      <p:sp>
        <p:nvSpPr>
          <p:cNvPr id="3" name="Subtitle 2"/>
          <p:cNvSpPr>
            <a:spLocks noGrp="1"/>
          </p:cNvSpPr>
          <p:nvPr>
            <p:ph type="subTitle" idx="1"/>
          </p:nvPr>
        </p:nvSpPr>
        <p:spPr/>
        <p:txBody>
          <a:bodyPr>
            <a:normAutofit lnSpcReduction="10000"/>
          </a:bodyPr>
          <a:lstStyle/>
          <a:p>
            <a:r>
              <a:rPr lang="en-US" dirty="0" smtClean="0"/>
              <a:t>LOEX 2014</a:t>
            </a:r>
          </a:p>
          <a:p>
            <a:r>
              <a:rPr lang="en-US" dirty="0" smtClean="0"/>
              <a:t>Frances Whaley </a:t>
            </a:r>
          </a:p>
          <a:p>
            <a:r>
              <a:rPr lang="en-US" dirty="0" smtClean="0"/>
              <a:t>Illinois Valley Community College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Creator feedback</a:t>
            </a:r>
            <a:endParaRPr lang="en-US" dirty="0"/>
          </a:p>
        </p:txBody>
      </p:sp>
      <p:sp>
        <p:nvSpPr>
          <p:cNvPr id="6" name="Content Placeholder 5"/>
          <p:cNvSpPr>
            <a:spLocks noGrp="1"/>
          </p:cNvSpPr>
          <p:nvPr>
            <p:ph sz="half" idx="1"/>
          </p:nvPr>
        </p:nvSpPr>
        <p:spPr/>
        <p:txBody>
          <a:bodyPr>
            <a:normAutofit/>
          </a:bodyPr>
          <a:lstStyle/>
          <a:p>
            <a:r>
              <a:rPr lang="en-US" dirty="0" smtClean="0"/>
              <a:t>Kirk Lockwood, English </a:t>
            </a:r>
            <a:r>
              <a:rPr lang="en-US" dirty="0" smtClean="0"/>
              <a:t>Instructor</a:t>
            </a:r>
          </a:p>
          <a:p>
            <a:r>
              <a:rPr lang="en-US" dirty="0" smtClean="0"/>
              <a:t>Tutorial draft writer</a:t>
            </a:r>
          </a:p>
          <a:p>
            <a:r>
              <a:rPr lang="en-US" dirty="0" smtClean="0"/>
              <a:t>Primary editor</a:t>
            </a:r>
          </a:p>
          <a:p>
            <a:r>
              <a:rPr lang="en-US" dirty="0" smtClean="0"/>
              <a:t>Activity writer</a:t>
            </a:r>
          </a:p>
          <a:p>
            <a:r>
              <a:rPr lang="en-US" dirty="0" smtClean="0"/>
              <a:t>Blackboard instructions writer</a:t>
            </a:r>
          </a:p>
          <a:p>
            <a:r>
              <a:rPr lang="en-US" dirty="0" smtClean="0"/>
              <a:t>Trainer</a:t>
            </a:r>
            <a:endParaRPr lang="en-US" dirty="0" smtClean="0"/>
          </a:p>
          <a:p>
            <a:endParaRPr lang="en-US" dirty="0"/>
          </a:p>
        </p:txBody>
      </p:sp>
      <p:sp>
        <p:nvSpPr>
          <p:cNvPr id="7" name="Content Placeholder 6"/>
          <p:cNvSpPr>
            <a:spLocks noGrp="1"/>
          </p:cNvSpPr>
          <p:nvPr>
            <p:ph sz="half" idx="2"/>
          </p:nvPr>
        </p:nvSpPr>
        <p:spPr/>
        <p:txBody>
          <a:bodyPr>
            <a:normAutofit/>
          </a:bodyPr>
          <a:lstStyle/>
          <a:p>
            <a:endParaRPr lang="en-US" dirty="0" smtClean="0">
              <a:hlinkClick r:id="rId2"/>
            </a:endParaRPr>
          </a:p>
          <a:p>
            <a:r>
              <a:rPr lang="en-US" dirty="0" smtClean="0">
                <a:hlinkClick r:id="rId2"/>
              </a:rPr>
              <a:t>Lockwood clip 1</a:t>
            </a:r>
            <a:endParaRPr lang="en-US" dirty="0" smtClean="0"/>
          </a:p>
          <a:p>
            <a:endParaRPr lang="en-US" dirty="0" smtClean="0"/>
          </a:p>
          <a:p>
            <a:endParaRPr lang="en-US" dirty="0" smtClean="0"/>
          </a:p>
          <a:p>
            <a:endParaRPr lang="en-US" dirty="0" smtClean="0"/>
          </a:p>
          <a:p>
            <a:endParaRPr lang="en-US" dirty="0" smtClean="0"/>
          </a:p>
          <a:p>
            <a:r>
              <a:rPr lang="en-US" dirty="0" smtClean="0">
                <a:hlinkClick r:id="rId3"/>
              </a:rPr>
              <a:t>Lockwood clip 2</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pilot</a:t>
            </a:r>
            <a:endParaRPr lang="en-US" dirty="0"/>
          </a:p>
        </p:txBody>
      </p:sp>
      <p:sp>
        <p:nvSpPr>
          <p:cNvPr id="3" name="Content Placeholder 2"/>
          <p:cNvSpPr>
            <a:spLocks noGrp="1"/>
          </p:cNvSpPr>
          <p:nvPr>
            <p:ph idx="1"/>
          </p:nvPr>
        </p:nvSpPr>
        <p:spPr/>
        <p:txBody>
          <a:bodyPr>
            <a:normAutofit/>
          </a:bodyPr>
          <a:lstStyle/>
          <a:p>
            <a:pPr lvl="0"/>
            <a:r>
              <a:rPr lang="en-US" sz="1200" dirty="0" smtClean="0"/>
              <a:t>34 students – 3 library student workers, 31 students in two history classes.</a:t>
            </a:r>
          </a:p>
          <a:p>
            <a:pPr lvl="0"/>
            <a:r>
              <a:rPr lang="en-US" sz="1200" dirty="0" smtClean="0"/>
              <a:t>34 responded the navigation was easy and the length was manageable.</a:t>
            </a:r>
          </a:p>
          <a:p>
            <a:pPr lvl="0"/>
            <a:r>
              <a:rPr lang="en-US" sz="1200" dirty="0" smtClean="0"/>
              <a:t>33 responded the writing style and language were easy enough to read and understand.  The 1 who said it was challenging to read and understand took 41 minutes for the entire tutorial and still said the tutorial would benefit students in all classes.</a:t>
            </a:r>
          </a:p>
          <a:p>
            <a:pPr lvl="0"/>
            <a:r>
              <a:rPr lang="en-US" sz="1200" dirty="0" smtClean="0"/>
              <a:t>Students self-reported the amount of time it took per section to read the content and complete the corresponding activity.</a:t>
            </a:r>
            <a:br>
              <a:rPr lang="en-US" sz="1200" dirty="0" smtClean="0"/>
            </a:br>
            <a:r>
              <a:rPr lang="en-US" sz="1200" dirty="0" smtClean="0"/>
              <a:t>Section 2 average &lt;7 min	Section 3 average &lt;8 min</a:t>
            </a:r>
            <a:br>
              <a:rPr lang="en-US" sz="1200" dirty="0" smtClean="0"/>
            </a:br>
            <a:r>
              <a:rPr lang="en-US" sz="1200" dirty="0" smtClean="0"/>
              <a:t>Section 4 average &lt;10 min	Section 5 average &lt;8 min</a:t>
            </a:r>
            <a:br>
              <a:rPr lang="en-US" sz="1200" dirty="0" smtClean="0"/>
            </a:br>
            <a:r>
              <a:rPr lang="en-US" sz="1200" dirty="0" smtClean="0"/>
              <a:t>(Total calculated based on self-reported section times) Entire tutorial average &lt;32 min</a:t>
            </a:r>
          </a:p>
          <a:p>
            <a:r>
              <a:rPr lang="en-US" sz="1200" dirty="0" smtClean="0"/>
              <a:t>Per section the lowest time was 3 minutes to the highest of 25 minutes.  For the entire tutorial the highest time was 60 minutes</a:t>
            </a:r>
          </a:p>
          <a:p>
            <a:pPr lvl="0"/>
            <a:r>
              <a:rPr lang="en-US" sz="1200" dirty="0" smtClean="0"/>
              <a:t>We asked if the tutorial would be beneficial to students in classes with writing assignments, in classes with writing or presentation assignments, in all classes (including career and technical education programs), or would not be beneficial to students.</a:t>
            </a:r>
            <a:br>
              <a:rPr lang="en-US" sz="1200" dirty="0" smtClean="0"/>
            </a:br>
            <a:r>
              <a:rPr lang="en-US" sz="1200" dirty="0" smtClean="0"/>
              <a:t>15 – all	12 – writing or presentation assignments	     5 – writing assignments   0 – not beneficial</a:t>
            </a:r>
          </a:p>
          <a:p>
            <a:pPr lvl="0"/>
            <a:r>
              <a:rPr lang="en-US" sz="1200" dirty="0" smtClean="0"/>
              <a:t>We asked students to select all that apply regarding the tutorial content – if the tutorial contained new information to me, repeated information I already knew, helped refresh information I had forgotten, or needs more information to be useful to me. (the sum will be greater than 34)</a:t>
            </a:r>
            <a:br>
              <a:rPr lang="en-US" sz="1200" dirty="0" smtClean="0"/>
            </a:br>
            <a:r>
              <a:rPr lang="en-US" sz="1200" dirty="0" smtClean="0"/>
              <a:t>15 – new	     28 – refresh     22 – repeat     0 – needs more info to be useful</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feedback</a:t>
            </a:r>
            <a:endParaRPr lang="en-US" dirty="0"/>
          </a:p>
        </p:txBody>
      </p:sp>
      <p:sp>
        <p:nvSpPr>
          <p:cNvPr id="3" name="Content Placeholder 2"/>
          <p:cNvSpPr>
            <a:spLocks noGrp="1"/>
          </p:cNvSpPr>
          <p:nvPr>
            <p:ph idx="1"/>
          </p:nvPr>
        </p:nvSpPr>
        <p:spPr/>
        <p:txBody>
          <a:bodyPr>
            <a:normAutofit lnSpcReduction="10000"/>
          </a:bodyPr>
          <a:lstStyle/>
          <a:p>
            <a:r>
              <a:rPr lang="en-US" dirty="0" smtClean="0"/>
              <a:t>“I believe this tutorial is a wonderful idea and should be required for all of the students attending IVCC.  This would be </a:t>
            </a:r>
            <a:r>
              <a:rPr lang="en-US" dirty="0" err="1" smtClean="0"/>
              <a:t>benficial</a:t>
            </a:r>
            <a:r>
              <a:rPr lang="en-US" dirty="0" smtClean="0"/>
              <a:t> after winter and summer breaks because it can be difficult to remember all of this information. I never forget the main factors; however, a quick refresher at the beginning of every semester would benefit every student with a better grade and every teacher with a paper that is properly cited. As a future educator myself, I believe this a fantastic tool and great job by all of you who were involved.”</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student feedback</a:t>
            </a:r>
            <a:endParaRPr lang="en-US" dirty="0"/>
          </a:p>
        </p:txBody>
      </p:sp>
      <p:sp>
        <p:nvSpPr>
          <p:cNvPr id="3" name="Content Placeholder 2"/>
          <p:cNvSpPr>
            <a:spLocks noGrp="1"/>
          </p:cNvSpPr>
          <p:nvPr>
            <p:ph idx="1"/>
          </p:nvPr>
        </p:nvSpPr>
        <p:spPr/>
        <p:txBody>
          <a:bodyPr/>
          <a:lstStyle/>
          <a:p>
            <a:r>
              <a:rPr lang="en-US" dirty="0" smtClean="0"/>
              <a:t>“I liked that it was just straight forward and easy to go through. Sometimes citing correctly can be difficult, but I'd come back to these pages if I was doing a paper to make sure I was following the steps.”</a:t>
            </a:r>
          </a:p>
          <a:p>
            <a:endParaRPr lang="en-US" dirty="0" smtClean="0"/>
          </a:p>
          <a:p>
            <a:r>
              <a:rPr lang="en-US" dirty="0" smtClean="0"/>
              <a:t>“The tutorial was clearly written and easy to follow. It is very useful for those who are unfamiliar with or need a refresher on </a:t>
            </a:r>
            <a:r>
              <a:rPr lang="en-US" dirty="0" err="1" smtClean="0"/>
              <a:t>plaigarism</a:t>
            </a:r>
            <a:r>
              <a:rPr lang="en-US" dirty="0" smtClean="0"/>
              <a:t>.”</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r>
              <a:rPr lang="en-US" dirty="0" smtClean="0"/>
              <a:t>Revision</a:t>
            </a:r>
          </a:p>
          <a:p>
            <a:pPr lvl="1"/>
            <a:r>
              <a:rPr lang="en-US" dirty="0" smtClean="0"/>
              <a:t>Make one menu button in Blackboard</a:t>
            </a:r>
          </a:p>
          <a:p>
            <a:pPr lvl="1"/>
            <a:r>
              <a:rPr lang="en-US" dirty="0" smtClean="0"/>
              <a:t>Create an additional version besides Blackboard</a:t>
            </a:r>
          </a:p>
          <a:p>
            <a:pPr lvl="1"/>
            <a:r>
              <a:rPr lang="en-US" dirty="0" smtClean="0"/>
              <a:t>Add a cumulative assessment</a:t>
            </a:r>
          </a:p>
          <a:p>
            <a:pPr lvl="1"/>
            <a:r>
              <a:rPr lang="en-US" dirty="0" smtClean="0"/>
              <a:t>Renumber sections</a:t>
            </a:r>
          </a:p>
          <a:p>
            <a:pPr lvl="1"/>
            <a:r>
              <a:rPr lang="en-US" dirty="0" smtClean="0"/>
              <a:t>Incorporate faculty survey responses as necessary</a:t>
            </a:r>
          </a:p>
          <a:p>
            <a:r>
              <a:rPr lang="en-US" dirty="0" smtClean="0"/>
              <a:t>Survey classes of students</a:t>
            </a:r>
          </a:p>
          <a:p>
            <a:r>
              <a:rPr lang="en-US" dirty="0" smtClean="0"/>
              <a:t>Survey faculty again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Summary</a:t>
            </a:r>
            <a:endParaRPr lang="en-US" dirty="0"/>
          </a:p>
        </p:txBody>
      </p:sp>
      <p:sp>
        <p:nvSpPr>
          <p:cNvPr id="3" name="Content Placeholder 2"/>
          <p:cNvSpPr>
            <a:spLocks noGrp="1"/>
          </p:cNvSpPr>
          <p:nvPr>
            <p:ph sz="half" idx="1"/>
          </p:nvPr>
        </p:nvSpPr>
        <p:spPr/>
        <p:txBody>
          <a:bodyPr>
            <a:normAutofit fontScale="92500" lnSpcReduction="20000"/>
          </a:bodyPr>
          <a:lstStyle/>
          <a:p>
            <a:r>
              <a:rPr lang="en-US" dirty="0" smtClean="0"/>
              <a:t>Faculty interest</a:t>
            </a:r>
          </a:p>
          <a:p>
            <a:r>
              <a:rPr lang="en-US" dirty="0" smtClean="0"/>
              <a:t>Build team</a:t>
            </a:r>
          </a:p>
          <a:p>
            <a:r>
              <a:rPr lang="en-US" dirty="0" smtClean="0"/>
              <a:t>Build awareness</a:t>
            </a:r>
          </a:p>
          <a:p>
            <a:r>
              <a:rPr lang="en-US" dirty="0" smtClean="0"/>
              <a:t>Roles</a:t>
            </a:r>
          </a:p>
          <a:p>
            <a:endParaRPr lang="en-US" dirty="0" smtClean="0"/>
          </a:p>
          <a:p>
            <a:r>
              <a:rPr lang="en-US" dirty="0" smtClean="0"/>
              <a:t>Communicate!!</a:t>
            </a:r>
          </a:p>
          <a:p>
            <a:r>
              <a:rPr lang="en-US" dirty="0" smtClean="0"/>
              <a:t>Pilot</a:t>
            </a:r>
          </a:p>
          <a:p>
            <a:r>
              <a:rPr lang="en-US" dirty="0" smtClean="0"/>
              <a:t>Assess</a:t>
            </a:r>
          </a:p>
          <a:p>
            <a:r>
              <a:rPr lang="en-US" dirty="0" smtClean="0"/>
              <a:t>Improve</a:t>
            </a:r>
          </a:p>
          <a:p>
            <a:r>
              <a:rPr lang="en-US" dirty="0" smtClean="0"/>
              <a:t>Communicate!!</a:t>
            </a:r>
          </a:p>
          <a:p>
            <a:endParaRPr lang="en-US" dirty="0"/>
          </a:p>
        </p:txBody>
      </p:sp>
      <p:sp>
        <p:nvSpPr>
          <p:cNvPr id="4" name="Content Placeholder 3"/>
          <p:cNvSpPr>
            <a:spLocks noGrp="1"/>
          </p:cNvSpPr>
          <p:nvPr>
            <p:ph sz="half" idx="2"/>
          </p:nvPr>
        </p:nvSpPr>
        <p:spPr/>
        <p:txBody>
          <a:bodyPr>
            <a:normAutofit fontScale="92500" lnSpcReduction="20000"/>
          </a:bodyPr>
          <a:lstStyle/>
          <a:p>
            <a:r>
              <a:rPr lang="en-US" dirty="0" smtClean="0"/>
              <a:t>Common area</a:t>
            </a:r>
          </a:p>
          <a:p>
            <a:r>
              <a:rPr lang="en-US" dirty="0" smtClean="0"/>
              <a:t>Cross disc; tech</a:t>
            </a:r>
          </a:p>
          <a:p>
            <a:r>
              <a:rPr lang="en-US" dirty="0" smtClean="0"/>
              <a:t>Workshops; emails</a:t>
            </a:r>
          </a:p>
          <a:p>
            <a:r>
              <a:rPr lang="en-US" dirty="0" smtClean="0"/>
              <a:t>Coordinator, creators, editor</a:t>
            </a:r>
          </a:p>
          <a:p>
            <a:r>
              <a:rPr lang="en-US" dirty="0" smtClean="0"/>
              <a:t>Everyone might need to know</a:t>
            </a:r>
          </a:p>
          <a:p>
            <a:r>
              <a:rPr lang="en-US" dirty="0" smtClean="0"/>
              <a:t>Develop tools; ask</a:t>
            </a:r>
          </a:p>
          <a:p>
            <a:r>
              <a:rPr lang="en-US" dirty="0" smtClean="0"/>
              <a:t>Stay focused</a:t>
            </a:r>
          </a:p>
          <a:p>
            <a:r>
              <a:rPr lang="en-US" dirty="0" smtClean="0"/>
              <a:t>Everyone might need to know</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 learned</a:t>
            </a:r>
            <a:endParaRPr lang="en-US" dirty="0"/>
          </a:p>
        </p:txBody>
      </p:sp>
      <p:sp>
        <p:nvSpPr>
          <p:cNvPr id="3" name="Content Placeholder 2"/>
          <p:cNvSpPr>
            <a:spLocks noGrp="1"/>
          </p:cNvSpPr>
          <p:nvPr>
            <p:ph idx="1"/>
          </p:nvPr>
        </p:nvSpPr>
        <p:spPr/>
        <p:txBody>
          <a:bodyPr>
            <a:normAutofit lnSpcReduction="10000"/>
          </a:bodyPr>
          <a:lstStyle/>
          <a:p>
            <a:r>
              <a:rPr lang="en-US" dirty="0" smtClean="0"/>
              <a:t>Last stage of implementation is complicated</a:t>
            </a:r>
          </a:p>
          <a:p>
            <a:r>
              <a:rPr lang="en-US" dirty="0" smtClean="0"/>
              <a:t>An editor will never stop editing</a:t>
            </a:r>
          </a:p>
          <a:p>
            <a:r>
              <a:rPr lang="en-US" dirty="0" smtClean="0"/>
              <a:t>People are awesome &amp; should be recognized</a:t>
            </a:r>
          </a:p>
          <a:p>
            <a:r>
              <a:rPr lang="en-US" dirty="0" smtClean="0"/>
              <a:t>People may disappoint; still make progress</a:t>
            </a:r>
          </a:p>
          <a:p>
            <a:r>
              <a:rPr lang="en-US" dirty="0" smtClean="0"/>
              <a:t>Blackboard just does weird stuff</a:t>
            </a:r>
          </a:p>
          <a:p>
            <a:r>
              <a:rPr lang="en-US" dirty="0" smtClean="0"/>
              <a:t>Know factors and timing for improvements</a:t>
            </a:r>
          </a:p>
          <a:p>
            <a:r>
              <a:rPr lang="en-US" dirty="0" smtClean="0"/>
              <a:t>Students don’t intuitively know how to avoid plagiarizing</a:t>
            </a:r>
          </a:p>
          <a:p>
            <a:r>
              <a:rPr lang="en-US" dirty="0" smtClean="0"/>
              <a:t>Faculty need time to try new things</a:t>
            </a:r>
          </a:p>
          <a:p>
            <a:r>
              <a:rPr lang="en-US" dirty="0" smtClean="0"/>
              <a:t>Check to see what’s already out there</a:t>
            </a:r>
          </a:p>
          <a:p>
            <a:r>
              <a:rPr lang="en-US" dirty="0" smtClean="0"/>
              <a:t>Allot time for the entire process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Tutorial access</a:t>
            </a:r>
            <a:endParaRPr lang="en-US" dirty="0"/>
          </a:p>
        </p:txBody>
      </p:sp>
      <p:sp>
        <p:nvSpPr>
          <p:cNvPr id="3" name="Content Placeholder 2"/>
          <p:cNvSpPr>
            <a:spLocks noGrp="1"/>
          </p:cNvSpPr>
          <p:nvPr>
            <p:ph sz="half" idx="1"/>
          </p:nvPr>
        </p:nvSpPr>
        <p:spPr>
          <a:xfrm>
            <a:off x="457200" y="1600201"/>
            <a:ext cx="7086600" cy="3124200"/>
          </a:xfrm>
        </p:spPr>
        <p:txBody>
          <a:bodyPr/>
          <a:lstStyle/>
          <a:p>
            <a:pPr>
              <a:buNone/>
            </a:pPr>
            <a:endParaRPr lang="en-US" dirty="0" smtClean="0"/>
          </a:p>
          <a:p>
            <a:pPr>
              <a:buNone/>
            </a:pPr>
            <a:r>
              <a:rPr lang="en-US" dirty="0" smtClean="0"/>
              <a:t>	Guest access to </a:t>
            </a:r>
            <a:br>
              <a:rPr lang="en-US" dirty="0" smtClean="0"/>
            </a:br>
            <a:r>
              <a:rPr lang="en-US" dirty="0" smtClean="0"/>
              <a:t>Avoiding Plagiarism Tutorial</a:t>
            </a:r>
            <a:br>
              <a:rPr lang="en-US" dirty="0" smtClean="0"/>
            </a:br>
            <a:r>
              <a:rPr lang="en-US" dirty="0" smtClean="0"/>
              <a:t>in IVCC’s Blackboard</a:t>
            </a:r>
            <a:br>
              <a:rPr lang="en-US" dirty="0" smtClean="0"/>
            </a:br>
            <a:r>
              <a:rPr lang="en-US" dirty="0" smtClean="0"/>
              <a:t>provided upon request.</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feedback</a:t>
            </a:r>
            <a:endParaRPr lang="en-US" dirty="0"/>
          </a:p>
        </p:txBody>
      </p:sp>
      <p:sp>
        <p:nvSpPr>
          <p:cNvPr id="3" name="Content Placeholder 2"/>
          <p:cNvSpPr>
            <a:spLocks noGrp="1"/>
          </p:cNvSpPr>
          <p:nvPr>
            <p:ph idx="1"/>
          </p:nvPr>
        </p:nvSpPr>
        <p:spPr/>
        <p:txBody>
          <a:bodyPr/>
          <a:lstStyle/>
          <a:p>
            <a:r>
              <a:rPr lang="en-US" dirty="0" smtClean="0"/>
              <a:t>Would you like to use or adapt IVCC’s Avoid Plagiarism Tutorial?</a:t>
            </a:r>
          </a:p>
          <a:p>
            <a:r>
              <a:rPr lang="en-US" dirty="0" smtClean="0"/>
              <a:t>What delivery format would you suggest we use rather than Blackboard?</a:t>
            </a:r>
          </a:p>
          <a:p>
            <a:r>
              <a:rPr lang="en-US" dirty="0" smtClean="0"/>
              <a:t>How could you use a collaborative process like this one at your institution?</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IVCC</a:t>
            </a:r>
            <a:endParaRPr lang="en-US" dirty="0"/>
          </a:p>
        </p:txBody>
      </p:sp>
      <p:sp>
        <p:nvSpPr>
          <p:cNvPr id="3" name="Text Placeholder 2"/>
          <p:cNvSpPr>
            <a:spLocks noGrp="1"/>
          </p:cNvSpPr>
          <p:nvPr>
            <p:ph type="body" sz="half" idx="2"/>
          </p:nvPr>
        </p:nvSpPr>
        <p:spPr/>
        <p:txBody>
          <a:bodyPr>
            <a:noAutofit/>
          </a:bodyPr>
          <a:lstStyle/>
          <a:p>
            <a:r>
              <a:rPr lang="en-US" sz="2000" dirty="0" smtClean="0"/>
              <a:t>No place so close can take you so far</a:t>
            </a:r>
          </a:p>
          <a:p>
            <a:endParaRPr lang="en-US" sz="2000" dirty="0" smtClean="0"/>
          </a:p>
          <a:p>
            <a:r>
              <a:rPr lang="en-US" sz="2000" dirty="0" smtClean="0"/>
              <a:t>Vision: Leading our community in learning, working and growing</a:t>
            </a:r>
          </a:p>
          <a:p>
            <a:endParaRPr lang="en-US" sz="2000" dirty="0" smtClean="0"/>
          </a:p>
          <a:p>
            <a:r>
              <a:rPr lang="en-US" sz="2000" dirty="0" smtClean="0"/>
              <a:t>Mission: IVCC teaches those who seek and is enriched by those who learn</a:t>
            </a:r>
            <a:endParaRPr lang="en-US" sz="2000" dirty="0"/>
          </a:p>
        </p:txBody>
      </p:sp>
      <p:pic>
        <p:nvPicPr>
          <p:cNvPr id="1026" name="Picture 2" descr="CTC closeup"/>
          <p:cNvPicPr>
            <a:picLocks noGrp="1" noChangeAspect="1" noChangeArrowheads="1"/>
          </p:cNvPicPr>
          <p:nvPr>
            <p:ph type="pic" idx="1"/>
          </p:nvPr>
        </p:nvPicPr>
        <p:blipFill>
          <a:blip r:embed="rId2" cstate="print"/>
          <a:srcRect l="16654" r="16654"/>
          <a:stretch>
            <a:fillRect/>
          </a:stretch>
        </p:blipFill>
        <p:spPr bwMode="auto">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a:t>
            </a:r>
            <a:endParaRPr lang="en-US" dirty="0"/>
          </a:p>
        </p:txBody>
      </p:sp>
      <p:sp>
        <p:nvSpPr>
          <p:cNvPr id="3" name="Content Placeholder 2"/>
          <p:cNvSpPr>
            <a:spLocks noGrp="1"/>
          </p:cNvSpPr>
          <p:nvPr>
            <p:ph idx="1"/>
          </p:nvPr>
        </p:nvSpPr>
        <p:spPr/>
        <p:txBody>
          <a:bodyPr/>
          <a:lstStyle/>
          <a:p>
            <a:r>
              <a:rPr lang="en-US" dirty="0" smtClean="0"/>
              <a:t>Frances Whaley, Head Librarian</a:t>
            </a:r>
          </a:p>
          <a:p>
            <a:r>
              <a:rPr lang="en-US" dirty="0" smtClean="0"/>
              <a:t>Illinois Valley Community College</a:t>
            </a:r>
          </a:p>
          <a:p>
            <a:r>
              <a:rPr lang="en-US" dirty="0" smtClean="0">
                <a:hlinkClick r:id="rId2"/>
              </a:rPr>
              <a:t>Frances_Whaley@ivcc.edu</a:t>
            </a:r>
            <a:endParaRPr lang="en-US" dirty="0" smtClean="0"/>
          </a:p>
          <a:p>
            <a:r>
              <a:rPr lang="en-US" dirty="0" smtClean="0"/>
              <a:t>815-224-0263</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Literacy @ </a:t>
            </a:r>
            <a:r>
              <a:rPr lang="en-US" dirty="0" err="1" smtClean="0"/>
              <a:t>ivcc</a:t>
            </a:r>
            <a:endParaRPr lang="en-US" dirty="0"/>
          </a:p>
        </p:txBody>
      </p:sp>
      <p:sp>
        <p:nvSpPr>
          <p:cNvPr id="3" name="Content Placeholder 2"/>
          <p:cNvSpPr>
            <a:spLocks noGrp="1"/>
          </p:cNvSpPr>
          <p:nvPr>
            <p:ph idx="1"/>
          </p:nvPr>
        </p:nvSpPr>
        <p:spPr/>
        <p:txBody>
          <a:bodyPr/>
          <a:lstStyle/>
          <a:p>
            <a:r>
              <a:rPr lang="en-US" dirty="0" smtClean="0"/>
              <a:t>Academic blueprint, faculty driven</a:t>
            </a:r>
          </a:p>
          <a:p>
            <a:r>
              <a:rPr lang="en-US" dirty="0" smtClean="0"/>
              <a:t>SOUP Computer &amp; Information Literacy</a:t>
            </a:r>
          </a:p>
          <a:p>
            <a:r>
              <a:rPr lang="en-US" dirty="0" smtClean="0"/>
              <a:t>https://www.ivcc.edu/soup</a:t>
            </a:r>
          </a:p>
          <a:p>
            <a:r>
              <a:rPr lang="en-US" dirty="0" smtClean="0"/>
              <a:t>Evaluating Sources Project (ESP)</a:t>
            </a:r>
          </a:p>
          <a:p>
            <a:pPr lvl="1"/>
            <a:r>
              <a:rPr lang="en-US" dirty="0" smtClean="0"/>
              <a:t>WWWs of web site evaluation</a:t>
            </a:r>
          </a:p>
          <a:p>
            <a:r>
              <a:rPr lang="en-US" dirty="0" smtClean="0"/>
              <a:t>Respecting Intellectual Property (RIP)</a:t>
            </a:r>
          </a:p>
          <a:p>
            <a:pPr lvl="1"/>
            <a:r>
              <a:rPr lang="en-US" strike="sngStrike" dirty="0" smtClean="0"/>
              <a:t>Citing Sources</a:t>
            </a:r>
          </a:p>
          <a:p>
            <a:pPr lvl="1"/>
            <a:r>
              <a:rPr lang="en-US" dirty="0" smtClean="0"/>
              <a:t>Avoiding Plagiarism Tutorial</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RIP Team</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Jason Beyer, Philosophy</a:t>
            </a:r>
          </a:p>
          <a:p>
            <a:r>
              <a:rPr lang="en-US" dirty="0" smtClean="0"/>
              <a:t>Mark Brown, English</a:t>
            </a:r>
          </a:p>
          <a:p>
            <a:r>
              <a:rPr lang="en-US" dirty="0" smtClean="0"/>
              <a:t>Mel Keiser, Art</a:t>
            </a:r>
          </a:p>
          <a:p>
            <a:r>
              <a:rPr lang="en-US" dirty="0" smtClean="0"/>
              <a:t>Keith King, Biology</a:t>
            </a:r>
          </a:p>
          <a:p>
            <a:r>
              <a:rPr lang="en-US" dirty="0" smtClean="0"/>
              <a:t>Betsy </a:t>
            </a:r>
            <a:r>
              <a:rPr lang="en-US" dirty="0" err="1" smtClean="0"/>
              <a:t>Klopcic</a:t>
            </a:r>
            <a:r>
              <a:rPr lang="en-US" dirty="0" smtClean="0"/>
              <a:t>, Psychology</a:t>
            </a:r>
          </a:p>
          <a:p>
            <a:r>
              <a:rPr lang="en-US" dirty="0" smtClean="0"/>
              <a:t>Kirk Lockwood, English</a:t>
            </a:r>
          </a:p>
          <a:p>
            <a:r>
              <a:rPr lang="en-US" dirty="0" smtClean="0"/>
              <a:t>Adam </a:t>
            </a:r>
            <a:r>
              <a:rPr lang="en-US" dirty="0" err="1" smtClean="0"/>
              <a:t>Oldaker</a:t>
            </a:r>
            <a:r>
              <a:rPr lang="en-US" dirty="0" smtClean="0"/>
              <a:t>, English</a:t>
            </a:r>
          </a:p>
          <a:p>
            <a:r>
              <a:rPr lang="en-US" dirty="0" smtClean="0"/>
              <a:t>Pat Pence, Nursing</a:t>
            </a:r>
          </a:p>
          <a:p>
            <a:r>
              <a:rPr lang="en-US" dirty="0" smtClean="0"/>
              <a:t>Tara </a:t>
            </a:r>
            <a:r>
              <a:rPr lang="en-US" dirty="0" err="1" smtClean="0"/>
              <a:t>Ptasnik</a:t>
            </a:r>
            <a:r>
              <a:rPr lang="en-US" dirty="0" smtClean="0"/>
              <a:t>, English</a:t>
            </a:r>
          </a:p>
          <a:p>
            <a:r>
              <a:rPr lang="en-US" dirty="0" smtClean="0"/>
              <a:t>Jeff </a:t>
            </a:r>
            <a:r>
              <a:rPr lang="en-US" dirty="0" err="1" smtClean="0"/>
              <a:t>Spanbauer</a:t>
            </a:r>
            <a:r>
              <a:rPr lang="en-US" dirty="0" smtClean="0"/>
              <a:t>, History</a:t>
            </a:r>
          </a:p>
          <a:p>
            <a:r>
              <a:rPr lang="en-US" dirty="0" smtClean="0"/>
              <a:t>Emily </a:t>
            </a:r>
            <a:r>
              <a:rPr lang="en-US" dirty="0" err="1" smtClean="0"/>
              <a:t>Vescogni</a:t>
            </a:r>
            <a:r>
              <a:rPr lang="en-US" dirty="0" smtClean="0"/>
              <a:t>, Learning Technologies</a:t>
            </a:r>
          </a:p>
          <a:p>
            <a:r>
              <a:rPr lang="en-US" dirty="0" smtClean="0"/>
              <a:t>Frances Whaley, Library</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Considerations</a:t>
            </a:r>
            <a:endParaRPr lang="en-US" dirty="0"/>
          </a:p>
        </p:txBody>
      </p:sp>
      <p:sp>
        <p:nvSpPr>
          <p:cNvPr id="3" name="Content Placeholder 2"/>
          <p:cNvSpPr>
            <a:spLocks noGrp="1"/>
          </p:cNvSpPr>
          <p:nvPr>
            <p:ph idx="1"/>
          </p:nvPr>
        </p:nvSpPr>
        <p:spPr/>
        <p:txBody>
          <a:bodyPr/>
          <a:lstStyle/>
          <a:p>
            <a:r>
              <a:rPr lang="en-US" dirty="0" smtClean="0"/>
              <a:t>Faculty choice in implementation</a:t>
            </a:r>
          </a:p>
          <a:p>
            <a:r>
              <a:rPr lang="en-US" dirty="0" smtClean="0"/>
              <a:t>Accidental </a:t>
            </a:r>
            <a:r>
              <a:rPr lang="en-US" dirty="0" err="1" smtClean="0"/>
              <a:t>vs</a:t>
            </a:r>
            <a:r>
              <a:rPr lang="en-US" dirty="0" smtClean="0"/>
              <a:t> intentional plagiarism</a:t>
            </a:r>
          </a:p>
          <a:p>
            <a:r>
              <a:rPr lang="en-US" dirty="0" smtClean="0"/>
              <a:t>Ease of implementation</a:t>
            </a:r>
          </a:p>
          <a:p>
            <a:r>
              <a:rPr lang="en-US" dirty="0" smtClean="0"/>
              <a:t>Multi-disciplinary impact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Considerations</a:t>
            </a:r>
            <a:endParaRPr lang="en-US" dirty="0"/>
          </a:p>
        </p:txBody>
      </p:sp>
      <p:sp>
        <p:nvSpPr>
          <p:cNvPr id="3" name="Content Placeholder 2"/>
          <p:cNvSpPr>
            <a:spLocks noGrp="1"/>
          </p:cNvSpPr>
          <p:nvPr>
            <p:ph sz="half" idx="1"/>
          </p:nvPr>
        </p:nvSpPr>
        <p:spPr/>
        <p:txBody>
          <a:bodyPr/>
          <a:lstStyle/>
          <a:p>
            <a:r>
              <a:rPr lang="en-US" dirty="0" smtClean="0"/>
              <a:t>Content</a:t>
            </a:r>
          </a:p>
          <a:p>
            <a:pPr lvl="1"/>
            <a:r>
              <a:rPr lang="en-US" dirty="0" smtClean="0"/>
              <a:t>MLA </a:t>
            </a:r>
            <a:r>
              <a:rPr lang="en-US" dirty="0" err="1" smtClean="0"/>
              <a:t>vs</a:t>
            </a:r>
            <a:r>
              <a:rPr lang="en-US" dirty="0" smtClean="0"/>
              <a:t> multiple styles</a:t>
            </a:r>
          </a:p>
          <a:p>
            <a:pPr lvl="1"/>
            <a:r>
              <a:rPr lang="en-US" dirty="0" smtClean="0"/>
              <a:t>Modules </a:t>
            </a:r>
            <a:r>
              <a:rPr lang="en-US" dirty="0" err="1" smtClean="0"/>
              <a:t>vs</a:t>
            </a:r>
            <a:r>
              <a:rPr lang="en-US" dirty="0" smtClean="0"/>
              <a:t> entirety</a:t>
            </a:r>
          </a:p>
          <a:p>
            <a:pPr lvl="1"/>
            <a:r>
              <a:rPr lang="en-US" dirty="0" smtClean="0"/>
              <a:t>Learning </a:t>
            </a:r>
            <a:r>
              <a:rPr lang="en-US" dirty="0" err="1" smtClean="0"/>
              <a:t>vs</a:t>
            </a:r>
            <a:r>
              <a:rPr lang="en-US" dirty="0" smtClean="0"/>
              <a:t> evaluation</a:t>
            </a:r>
          </a:p>
          <a:p>
            <a:pPr lvl="1"/>
            <a:r>
              <a:rPr lang="en-US" dirty="0" smtClean="0"/>
              <a:t>Replication </a:t>
            </a:r>
            <a:r>
              <a:rPr lang="en-US" dirty="0" err="1" smtClean="0"/>
              <a:t>vs</a:t>
            </a:r>
            <a:r>
              <a:rPr lang="en-US" dirty="0" smtClean="0"/>
              <a:t> unique resource</a:t>
            </a:r>
          </a:p>
          <a:p>
            <a:pPr lvl="1"/>
            <a:endParaRPr lang="en-US" dirty="0"/>
          </a:p>
        </p:txBody>
      </p:sp>
      <p:sp>
        <p:nvSpPr>
          <p:cNvPr id="4" name="Content Placeholder 3"/>
          <p:cNvSpPr>
            <a:spLocks noGrp="1"/>
          </p:cNvSpPr>
          <p:nvPr>
            <p:ph sz="half" idx="2"/>
          </p:nvPr>
        </p:nvSpPr>
        <p:spPr/>
        <p:txBody>
          <a:bodyPr/>
          <a:lstStyle/>
          <a:p>
            <a:r>
              <a:rPr lang="en-US" dirty="0" smtClean="0"/>
              <a:t>Access</a:t>
            </a:r>
          </a:p>
          <a:p>
            <a:pPr lvl="1"/>
            <a:r>
              <a:rPr lang="en-US" dirty="0" smtClean="0"/>
              <a:t>Public </a:t>
            </a:r>
            <a:r>
              <a:rPr lang="en-US" dirty="0" err="1" smtClean="0"/>
              <a:t>vs</a:t>
            </a:r>
            <a:r>
              <a:rPr lang="en-US" dirty="0" smtClean="0"/>
              <a:t> college</a:t>
            </a:r>
          </a:p>
          <a:p>
            <a:pPr lvl="1"/>
            <a:r>
              <a:rPr lang="en-US" dirty="0" smtClean="0"/>
              <a:t>Single format </a:t>
            </a:r>
            <a:r>
              <a:rPr lang="en-US" dirty="0" err="1" smtClean="0"/>
              <a:t>vs</a:t>
            </a:r>
            <a:r>
              <a:rPr lang="en-US" dirty="0" smtClean="0"/>
              <a:t> multiple</a:t>
            </a:r>
          </a:p>
          <a:p>
            <a:pPr lvl="1"/>
            <a:r>
              <a:rPr lang="en-US" dirty="0" smtClean="0"/>
              <a:t>Wide distribution </a:t>
            </a:r>
            <a:r>
              <a:rPr lang="en-US" dirty="0" err="1" smtClean="0"/>
              <a:t>vs</a:t>
            </a:r>
            <a:r>
              <a:rPr lang="en-US" dirty="0" smtClean="0"/>
              <a:t> targeted</a:t>
            </a:r>
          </a:p>
          <a:p>
            <a:pPr lvl="1"/>
            <a:r>
              <a:rPr lang="en-US" dirty="0" smtClean="0"/>
              <a:t>Proof of completion  - student </a:t>
            </a:r>
            <a:r>
              <a:rPr lang="en-US" dirty="0" err="1" smtClean="0"/>
              <a:t>vs</a:t>
            </a:r>
            <a:r>
              <a:rPr lang="en-US" dirty="0" smtClean="0"/>
              <a:t> teacher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Team discussion</a:t>
            </a:r>
          </a:p>
          <a:p>
            <a:r>
              <a:rPr lang="en-US" dirty="0" smtClean="0"/>
              <a:t>3 writers (sub-team)</a:t>
            </a:r>
          </a:p>
          <a:p>
            <a:r>
              <a:rPr lang="en-US" dirty="0" smtClean="0"/>
              <a:t>1 editor/writer</a:t>
            </a:r>
          </a:p>
          <a:p>
            <a:r>
              <a:rPr lang="en-US" dirty="0" smtClean="0"/>
              <a:t>Faculty forum</a:t>
            </a:r>
          </a:p>
          <a:p>
            <a:r>
              <a:rPr lang="en-US" dirty="0" smtClean="0"/>
              <a:t>2 editors</a:t>
            </a:r>
          </a:p>
          <a:p>
            <a:r>
              <a:rPr lang="en-US" dirty="0" smtClean="0"/>
              <a:t>Team feedback</a:t>
            </a:r>
          </a:p>
          <a:p>
            <a:r>
              <a:rPr lang="en-US" dirty="0" smtClean="0"/>
              <a:t>Web master &amp; educational technologist</a:t>
            </a:r>
          </a:p>
          <a:p>
            <a:r>
              <a:rPr lang="en-US" dirty="0" smtClean="0"/>
              <a:t>2 editors/writers &amp; web master</a:t>
            </a:r>
          </a:p>
          <a:p>
            <a:r>
              <a:rPr lang="en-US" dirty="0" smtClean="0"/>
              <a:t>Team feedback</a:t>
            </a:r>
          </a:p>
          <a:p>
            <a:r>
              <a:rPr lang="en-US" dirty="0" smtClean="0"/>
              <a:t>Student pilot</a:t>
            </a:r>
          </a:p>
          <a:p>
            <a:r>
              <a:rPr lang="en-US" dirty="0" smtClean="0"/>
              <a:t>Faculty sessions</a:t>
            </a:r>
          </a:p>
          <a:p>
            <a:r>
              <a:rPr lang="en-US" dirty="0" smtClean="0"/>
              <a:t>Roll-out</a:t>
            </a:r>
          </a:p>
          <a:p>
            <a:r>
              <a:rPr lang="en-US" dirty="0" smtClean="0"/>
              <a:t>Faculty survey</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Faculty feedback</a:t>
            </a:r>
            <a:endParaRPr lang="en-US" dirty="0"/>
          </a:p>
        </p:txBody>
      </p:sp>
      <p:sp>
        <p:nvSpPr>
          <p:cNvPr id="3" name="Content Placeholder 2"/>
          <p:cNvSpPr>
            <a:spLocks noGrp="1"/>
          </p:cNvSpPr>
          <p:nvPr>
            <p:ph sz="half" idx="1"/>
          </p:nvPr>
        </p:nvSpPr>
        <p:spPr/>
        <p:txBody>
          <a:bodyPr>
            <a:normAutofit fontScale="55000" lnSpcReduction="20000"/>
          </a:bodyPr>
          <a:lstStyle/>
          <a:p>
            <a:r>
              <a:rPr lang="en-US" dirty="0" smtClean="0"/>
              <a:t>“Between free speech and the Internet, children and adults alike need a filter system to dissect and use the information around them. Our tutorials are clear, concise and easy to use. If individuals have the opportunity to practice and apply the tutorials we have created; eventually, they will automatically apply the skills we have taught them, just like any other activity - cooking, pitching, golfing, painting or playing an instrument. Practice is the key addressing and mastering this topic. Most will not learn on their own. Thankfully, IVCC has embraced the plagiarism issue and has created resources that faculty, staff, students and even parents can use.” – Michelle Story, Computer Laboratory Instructor</a:t>
            </a:r>
            <a:endParaRPr lang="en-US" dirty="0"/>
          </a:p>
        </p:txBody>
      </p:sp>
      <p:sp>
        <p:nvSpPr>
          <p:cNvPr id="4" name="Content Placeholder 3"/>
          <p:cNvSpPr>
            <a:spLocks noGrp="1"/>
          </p:cNvSpPr>
          <p:nvPr>
            <p:ph sz="half" idx="2"/>
          </p:nvPr>
        </p:nvSpPr>
        <p:spPr/>
        <p:txBody>
          <a:bodyPr>
            <a:normAutofit fontScale="55000" lnSpcReduction="20000"/>
          </a:bodyPr>
          <a:lstStyle/>
          <a:p>
            <a:r>
              <a:rPr lang="en-US" dirty="0" smtClean="0"/>
              <a:t>“This tool reminds students that what they learned about plagiarism in English class still applies to their other classes.  It is a great way to remind the students about avoiding plagiarism.  It also shows them how to avoid plagiarism, and is a great review for those students who haven’t thought about plagiarism in a while.  We have a lot of non-traditional students who might not have been in the classroom for a while, and it is a good way to get them back on track to understand and avoid plagiarism.  This tutorial is an opportunity to remind my students how to avoid plagiarism without me having to use class-time to explain it myself.  I didn’t work directly on the tutorial, but I enjoyed discussing the topic of plagiarism with faculty members outside of my discipline.” – Keith King, Biology Instructor</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Creator feedback</a:t>
            </a:r>
            <a:endParaRPr lang="en-US" dirty="0"/>
          </a:p>
        </p:txBody>
      </p:sp>
      <p:sp>
        <p:nvSpPr>
          <p:cNvPr id="6" name="Content Placeholder 5"/>
          <p:cNvSpPr>
            <a:spLocks noGrp="1"/>
          </p:cNvSpPr>
          <p:nvPr>
            <p:ph sz="half" idx="1"/>
          </p:nvPr>
        </p:nvSpPr>
        <p:spPr/>
        <p:txBody>
          <a:bodyPr/>
          <a:lstStyle/>
          <a:p>
            <a:r>
              <a:rPr lang="en-US" dirty="0" smtClean="0"/>
              <a:t>Adam Oldaker, English </a:t>
            </a:r>
            <a:r>
              <a:rPr lang="en-US" dirty="0" smtClean="0"/>
              <a:t>Instructor</a:t>
            </a:r>
          </a:p>
          <a:p>
            <a:r>
              <a:rPr lang="en-US" dirty="0" smtClean="0"/>
              <a:t>Co-chair of RIP Team</a:t>
            </a:r>
          </a:p>
          <a:p>
            <a:r>
              <a:rPr lang="en-US" dirty="0" smtClean="0"/>
              <a:t>Tutorial draft writer and editor</a:t>
            </a:r>
            <a:endParaRPr lang="en-US" dirty="0" smtClean="0"/>
          </a:p>
          <a:p>
            <a:endParaRPr lang="en-US" dirty="0"/>
          </a:p>
        </p:txBody>
      </p:sp>
      <p:sp>
        <p:nvSpPr>
          <p:cNvPr id="9" name="Content Placeholder 8"/>
          <p:cNvSpPr>
            <a:spLocks noGrp="1"/>
          </p:cNvSpPr>
          <p:nvPr>
            <p:ph sz="half" idx="2"/>
          </p:nvPr>
        </p:nvSpPr>
        <p:spPr>
          <a:xfrm>
            <a:off x="3810000" y="1828800"/>
            <a:ext cx="3520440" cy="4525963"/>
          </a:xfrm>
        </p:spPr>
        <p:txBody>
          <a:bodyPr/>
          <a:lstStyle/>
          <a:p>
            <a:endParaRPr lang="en-US" dirty="0" smtClean="0">
              <a:hlinkClick r:id="rId2"/>
            </a:endParaRPr>
          </a:p>
          <a:p>
            <a:endParaRPr lang="en-US" dirty="0" smtClean="0">
              <a:hlinkClick r:id="rId2"/>
            </a:endParaRPr>
          </a:p>
          <a:p>
            <a:r>
              <a:rPr lang="en-US" dirty="0" smtClean="0">
                <a:hlinkClick r:id="rId2"/>
              </a:rPr>
              <a:t>Oldaker clip 1</a:t>
            </a:r>
            <a:endParaRPr lang="en-US" dirty="0" smtClean="0"/>
          </a:p>
          <a:p>
            <a:endParaRPr lang="en-US" dirty="0" smtClean="0"/>
          </a:p>
          <a:p>
            <a:endParaRPr lang="en-US" dirty="0" smtClean="0"/>
          </a:p>
          <a:p>
            <a:endParaRPr lang="en-US" dirty="0" smtClean="0"/>
          </a:p>
          <a:p>
            <a:r>
              <a:rPr lang="en-US" dirty="0" smtClean="0">
                <a:hlinkClick r:id="rId3"/>
              </a:rPr>
              <a:t>Oldaker clip 2</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494</TotalTime>
  <Words>900</Words>
  <Application>Microsoft Office PowerPoint</Application>
  <PresentationFormat>On-screen Show (4:3)</PresentationFormat>
  <Paragraphs>156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Opulent</vt:lpstr>
      <vt:lpstr>Partnering to Picture a Plagiarism Prevention Pattern</vt:lpstr>
      <vt:lpstr>IVCC</vt:lpstr>
      <vt:lpstr>Information Literacy @ ivcc</vt:lpstr>
      <vt:lpstr>RIP Team</vt:lpstr>
      <vt:lpstr>Considerations</vt:lpstr>
      <vt:lpstr>More Considerations</vt:lpstr>
      <vt:lpstr>process</vt:lpstr>
      <vt:lpstr>Faculty feedback</vt:lpstr>
      <vt:lpstr>Creator feedback</vt:lpstr>
      <vt:lpstr>Creator feedback</vt:lpstr>
      <vt:lpstr>Student pilot</vt:lpstr>
      <vt:lpstr>Student feedback</vt:lpstr>
      <vt:lpstr>More student feedback</vt:lpstr>
      <vt:lpstr>Next steps</vt:lpstr>
      <vt:lpstr>Process Summary</vt:lpstr>
      <vt:lpstr>Lessons learned</vt:lpstr>
      <vt:lpstr>Tutorial access</vt:lpstr>
      <vt:lpstr>Your feedback</vt:lpstr>
      <vt:lpstr>Questions?</vt:lpstr>
      <vt:lpstr>Contact</vt:lpstr>
    </vt:vector>
  </TitlesOfParts>
  <Company>Illinois Valley Community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Partnering to Picture a Plagiarism Prevention Pattern</dc:title>
  <dc:creator>FP</dc:creator>
  <cp:lastModifiedBy>Frances</cp:lastModifiedBy>
  <cp:revision>51</cp:revision>
  <dcterms:created xsi:type="dcterms:W3CDTF">2014-05-08T21:56:43Z</dcterms:created>
  <dcterms:modified xsi:type="dcterms:W3CDTF">2014-06-03T03:07:26Z</dcterms:modified>
</cp:coreProperties>
</file>